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972" r:id="rId1"/>
  </p:sldMasterIdLst>
  <p:notesMasterIdLst>
    <p:notesMasterId r:id="rId21"/>
  </p:notesMasterIdLst>
  <p:handoutMasterIdLst>
    <p:handoutMasterId r:id="rId22"/>
  </p:handoutMasterIdLst>
  <p:sldIdLst>
    <p:sldId id="755" r:id="rId2"/>
    <p:sldId id="766" r:id="rId3"/>
    <p:sldId id="609" r:id="rId4"/>
    <p:sldId id="720" r:id="rId5"/>
    <p:sldId id="721" r:id="rId6"/>
    <p:sldId id="722" r:id="rId7"/>
    <p:sldId id="674" r:id="rId8"/>
    <p:sldId id="752" r:id="rId9"/>
    <p:sldId id="753" r:id="rId10"/>
    <p:sldId id="751" r:id="rId11"/>
    <p:sldId id="767" r:id="rId12"/>
    <p:sldId id="741" r:id="rId13"/>
    <p:sldId id="769" r:id="rId14"/>
    <p:sldId id="768" r:id="rId15"/>
    <p:sldId id="770" r:id="rId16"/>
    <p:sldId id="749" r:id="rId17"/>
    <p:sldId id="750" r:id="rId18"/>
    <p:sldId id="746" r:id="rId19"/>
    <p:sldId id="272" r:id="rId20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BD7F8"/>
    <a:srgbClr val="504674"/>
    <a:srgbClr val="6F6387"/>
    <a:srgbClr val="F7B7DC"/>
    <a:srgbClr val="FF9933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086" autoAdjust="0"/>
  </p:normalViewPr>
  <p:slideViewPr>
    <p:cSldViewPr>
      <p:cViewPr>
        <p:scale>
          <a:sx n="75" d="100"/>
          <a:sy n="75" d="100"/>
        </p:scale>
        <p:origin x="-138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r>
              <a:rPr lang="en-IN"/>
              <a:t>Mid Day Meal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9024BB69-FE2A-410F-8E4A-48F1CD0AE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108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defTabSz="93345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defTabSz="933450">
              <a:defRPr sz="1200" b="0">
                <a:latin typeface="Arial" charset="0"/>
              </a:defRPr>
            </a:lvl1pPr>
          </a:lstStyle>
          <a:p>
            <a:pPr>
              <a:defRPr/>
            </a:pPr>
            <a:r>
              <a:rPr lang="en-IN"/>
              <a:t>Mid Day Meal</a:t>
            </a:r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015EF7BA-1662-4EAA-AF42-10D0F393A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5764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IN" smtClean="0"/>
              <a:t>Mid Day Meal</a:t>
            </a: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I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I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7384C515-B3F6-421F-A91C-29E3AEA09C6F}" type="datetime1">
              <a:rPr lang="en-US"/>
              <a:pPr>
                <a:defRPr/>
              </a:pPr>
              <a:t>13-Jun-18</a:t>
            </a:fld>
            <a:endParaRPr lang="en-IN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8D46ED0C-13C4-4685-9D9A-5F578B56F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IN"/>
              <a:t>Mid Day Meal, GNCT of Delhi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Mid Day Meal, GNCT of Delhi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8C079-D736-4067-A7F0-CBE2E1178255}" type="datetime1">
              <a:rPr lang="en-US"/>
              <a:pPr>
                <a:defRPr/>
              </a:pPr>
              <a:t>13-Jun-18</a:t>
            </a:fld>
            <a:endParaRPr lang="en-IN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9F31B-582B-4B52-8124-F3D3EB3CA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Mid Day Meal, GNCT of Delhi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2728F-42ED-4E4C-B484-854A353BF139}" type="datetime1">
              <a:rPr lang="en-US"/>
              <a:pPr>
                <a:defRPr/>
              </a:pPr>
              <a:t>13-Jun-18</a:t>
            </a:fld>
            <a:endParaRPr lang="en-IN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E7F4E-04D2-4193-9DEB-E9B2B32E2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Mid Day Meal, GNCT of Delhi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EEA62-4F4D-4930-972C-B904069737E5}" type="datetime1">
              <a:rPr lang="en-US"/>
              <a:pPr>
                <a:defRPr/>
              </a:pPr>
              <a:t>13-Jun-18</a:t>
            </a:fld>
            <a:endParaRPr lang="en-IN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D2AE7-4139-4811-8B8F-6A85E9051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9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Mid Day Meal, GNCT of Delhi</a:t>
            </a:r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1C3FD-B5E8-40D2-8308-A9408BE81F43}" type="datetime1">
              <a:rPr lang="en-US"/>
              <a:pPr>
                <a:defRPr/>
              </a:pPr>
              <a:t>13-Jun-18</a:t>
            </a:fld>
            <a:endParaRPr lang="en-IN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356FE-97ED-4F88-81AA-76FEF27F8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5DB042-0210-48A0-ABBE-F3EDDC171D30}" type="datetime1">
              <a:rPr lang="en-US"/>
              <a:pPr>
                <a:defRPr/>
              </a:pPr>
              <a:t>13-Jun-18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IN"/>
              <a:t>Mid Day Meal, GNCT of Delhi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EB85BB-1B61-40DB-ADDA-3AED482F80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4505A564-C0F1-4C91-B8FC-BA0FFBAEDF9B}" type="datetime1">
              <a:rPr lang="en-US"/>
              <a:pPr>
                <a:defRPr/>
              </a:pPr>
              <a:t>13-Jun-18</a:t>
            </a:fld>
            <a:endParaRPr lang="en-IN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813E221-6E14-4952-8322-B7ED80616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IN"/>
              <a:t>Mid Day Meal, GNCT of Delhi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9C1625-285B-4A40-875C-5F17E9A542B0}" type="datetime1">
              <a:rPr lang="en-US"/>
              <a:pPr>
                <a:defRPr/>
              </a:pPr>
              <a:t>13-Jun-18</a:t>
            </a:fld>
            <a:endParaRPr lang="en-IN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IN"/>
              <a:t>Mid Day Meal, GNCT of Delhi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FCA307-C631-4CE5-B6ED-2DDF3B78A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8F9373-97F0-45AE-B31D-1257982397A1}" type="datetime1">
              <a:rPr lang="en-US"/>
              <a:pPr>
                <a:defRPr/>
              </a:pPr>
              <a:t>13-Jun-18</a:t>
            </a:fld>
            <a:endParaRPr lang="en-IN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IN"/>
              <a:t>Mid Day Meal, GNCT of Delhi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228F93-E56E-4B3E-B9E0-2198D5553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03F0AD-2633-4D22-9470-C7DA29BB00CA}" type="datetime1">
              <a:rPr lang="en-US"/>
              <a:pPr>
                <a:defRPr/>
              </a:pPr>
              <a:t>13-Jun-18</a:t>
            </a:fld>
            <a:endParaRPr lang="en-I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IN"/>
              <a:t>Mid Day Meal, GNCT of Delhi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9E9782-4BEF-4D00-A1DC-D9AEA0470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/>
              <a:t>Mid Day Meal, GNCT of Delhi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EE3D0-ED93-4BFA-8EBE-0595940452CA}" type="datetime1">
              <a:rPr lang="en-US"/>
              <a:pPr>
                <a:defRPr/>
              </a:pPr>
              <a:t>13-Jun-18</a:t>
            </a:fld>
            <a:endParaRPr lang="en-IN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543E7-F8B7-42DC-BEF3-8496A275C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782ECC77-AE1D-4178-B39C-54330B744ED9}" type="datetime1">
              <a:rPr lang="en-US"/>
              <a:pPr>
                <a:defRPr/>
              </a:pPr>
              <a:t>13-Jun-18</a:t>
            </a:fld>
            <a:endParaRPr lang="en-IN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9DFA314-CA4D-4E7E-B08F-37C9BB189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IN"/>
              <a:t>Mid Day Meal, GNCT of Delhi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5A725281-0C56-4304-9662-9D968212B548}" type="datetime1">
              <a:rPr lang="en-US"/>
              <a:pPr>
                <a:defRPr/>
              </a:pPr>
              <a:t>13-Jun-18</a:t>
            </a:fld>
            <a:endParaRPr lang="en-IN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C7524B5F-83E1-4C59-9A63-B84578F59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IN"/>
              <a:t>Mid Day Meal, GNCT of Delhi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r>
              <a:rPr lang="en-IN"/>
              <a:t>Mid Day Meal, GNCT of Delhi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DDB547A4-E4B7-44AC-86B6-03D493223AAE}" type="datetime1">
              <a:rPr lang="en-US"/>
              <a:pPr>
                <a:defRPr/>
              </a:pPr>
              <a:t>13-Jun-18</a:t>
            </a:fld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Arial" pitchFamily="34" charset="0"/>
              </a:defRPr>
            </a:lvl1pPr>
            <a:extLst/>
          </a:lstStyle>
          <a:p>
            <a:pPr>
              <a:defRPr/>
            </a:pPr>
            <a:fld id="{A87DC24A-F123-40C2-8809-D85457C46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7527" r:id="rId1"/>
    <p:sldLayoutId id="2147487528" r:id="rId2"/>
    <p:sldLayoutId id="2147487529" r:id="rId3"/>
    <p:sldLayoutId id="2147487530" r:id="rId4"/>
    <p:sldLayoutId id="2147487531" r:id="rId5"/>
    <p:sldLayoutId id="2147487532" r:id="rId6"/>
    <p:sldLayoutId id="2147487522" r:id="rId7"/>
    <p:sldLayoutId id="2147487533" r:id="rId8"/>
    <p:sldLayoutId id="2147487534" r:id="rId9"/>
    <p:sldLayoutId id="2147487523" r:id="rId10"/>
    <p:sldLayoutId id="2147487524" r:id="rId11"/>
    <p:sldLayoutId id="2147487525" r:id="rId12"/>
    <p:sldLayoutId id="2147487526" r:id="rId13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8DEC9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8DEC9"/>
          </a:solidFill>
          <a:latin typeface="Rockwell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8DEC9"/>
          </a:solidFill>
          <a:latin typeface="Rockwell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8DEC9"/>
          </a:solidFill>
          <a:latin typeface="Rockwell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8DEC9"/>
          </a:solidFill>
          <a:latin typeface="Rockwell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8DEC9"/>
          </a:solidFill>
          <a:latin typeface="Rockwell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8DEC9"/>
          </a:solidFill>
          <a:latin typeface="Rockwell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8DEC9"/>
          </a:solidFill>
          <a:latin typeface="Rockwell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8DEC9"/>
          </a:solidFill>
          <a:latin typeface="Rockwell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28E6A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28E6A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28E6A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179AC-149F-4161-898E-1211D52ACD58}" type="slidenum">
              <a:rPr lang="en-US"/>
              <a:pPr>
                <a:defRPr/>
              </a:pPr>
              <a:t>1</a:t>
            </a:fld>
            <a:endParaRPr lang="en-US"/>
          </a:p>
        </p:txBody>
      </p:sp>
      <p:pic>
        <p:nvPicPr>
          <p:cNvPr id="7" name="Picture 4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 cstate="print"/>
          <a:srcRect l="27779" t="13121" r="27777" b="10283"/>
          <a:stretch>
            <a:fillRect/>
          </a:stretch>
        </p:blipFill>
        <p:spPr bwMode="auto">
          <a:xfrm>
            <a:off x="3571868" y="285727"/>
            <a:ext cx="1428760" cy="15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F:\ \PHOTOS\IMG_6951.JPG"/>
          <p:cNvPicPr>
            <a:picLocks noChangeAspect="1" noChangeArrowheads="1"/>
          </p:cNvPicPr>
          <p:nvPr/>
        </p:nvPicPr>
        <p:blipFill>
          <a:blip r:embed="rId3" cstate="print"/>
          <a:srcRect r="16522"/>
          <a:stretch>
            <a:fillRect/>
          </a:stretch>
        </p:blipFill>
        <p:spPr bwMode="auto">
          <a:xfrm>
            <a:off x="357158" y="1928802"/>
            <a:ext cx="4286280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F:\ \PHOTOS\IMG_69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928802"/>
            <a:ext cx="4143404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71472" y="6143644"/>
            <a:ext cx="77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Students enjoying Mid Day Meal in a school of DOE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FFFF00"/>
                </a:solidFill>
                <a:latin typeface="Arial Black" pitchFamily="34" charset="0"/>
              </a:rPr>
              <a:t>Action Taken</a:t>
            </a:r>
            <a:r>
              <a:rPr lang="en-US" dirty="0" smtClean="0">
                <a:solidFill>
                  <a:srgbClr val="FFC000"/>
                </a:solidFill>
              </a:rPr>
              <a:t>: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497406"/>
          </a:xfrm>
        </p:spPr>
        <p:txBody>
          <a:bodyPr/>
          <a:lstStyle/>
          <a:p>
            <a:pPr algn="just" eaLnBrk="1" hangingPunct="1">
              <a:buClr>
                <a:srgbClr val="FFC000"/>
              </a:buClr>
              <a:buFont typeface="Wingdings" pitchFamily="2" charset="2"/>
              <a:buChar char="Ø"/>
            </a:pPr>
            <a:endParaRPr lang="en-US" sz="2200" dirty="0" smtClean="0"/>
          </a:p>
          <a:p>
            <a:pPr algn="just" eaLnBrk="1" hangingPunct="1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200" dirty="0" smtClean="0"/>
              <a:t>Directorate of Education has engaged the FICCI Research and Analysis Centre for testing the samples of cooked Mid Day Meal and raw food grains </a:t>
            </a:r>
            <a:r>
              <a:rPr lang="en-US" sz="2200" dirty="0" err="1" smtClean="0"/>
              <a:t>w.e.f</a:t>
            </a:r>
            <a:r>
              <a:rPr lang="en-US" sz="2200" dirty="0" smtClean="0"/>
              <a:t>. February. 2016.</a:t>
            </a:r>
            <a:endParaRPr lang="en-IN" sz="2200" dirty="0" smtClean="0"/>
          </a:p>
          <a:p>
            <a:pPr algn="just" eaLnBrk="1" hangingPunct="1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200" dirty="0" smtClean="0">
                <a:sym typeface="Wingdings" pitchFamily="2" charset="2"/>
              </a:rPr>
              <a:t>4 samples per month (three from schools and one from kitchen) of each service provider are  lifted and tested by FICCI Research and Analysis Center.</a:t>
            </a:r>
          </a:p>
          <a:p>
            <a:pPr algn="just" eaLnBrk="1" hangingPunct="1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200" dirty="0" smtClean="0">
                <a:sym typeface="Wingdings" pitchFamily="2" charset="2"/>
              </a:rPr>
              <a:t>One sample of food grain (at the time of lifting from FCI) is also lifted for the testing it’s quality. </a:t>
            </a:r>
          </a:p>
          <a:p>
            <a:pPr algn="just" eaLnBrk="1" hangingPunct="1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200" dirty="0" smtClean="0">
                <a:sym typeface="Wingdings" pitchFamily="2" charset="2"/>
              </a:rPr>
              <a:t>In 2017-18, total 1124 samples were lifted for testing which were found fit for human consumption.</a:t>
            </a:r>
          </a:p>
          <a:p>
            <a:pPr algn="just" eaLnBrk="1" hangingPunct="1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200" dirty="0" smtClean="0">
                <a:sym typeface="Wingdings" pitchFamily="2" charset="2"/>
              </a:rPr>
              <a:t>In 2017-18, total 225 inspections of the kitchens were carried out by Deputy Director of Education (Zones).</a:t>
            </a:r>
          </a:p>
          <a:p>
            <a:pPr algn="just" eaLnBrk="1" hangingPunct="1"/>
            <a:endParaRPr lang="en-US" sz="2400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4206F-1E2C-4814-8DDE-19F042EC4A21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FC2FEE6-5B25-40E8-942B-861D75480CC8}" type="datetime1">
              <a:rPr lang="en-US"/>
              <a:pPr>
                <a:defRPr/>
              </a:pPr>
              <a:t>13-Jun-18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Mid Day Meal, GNCT of Delhi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Arial Black" pitchFamily="34" charset="0"/>
              </a:rPr>
              <a:t>New initiatives: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Milk is being distributed to the students of 06 schools of Directorate of Education by M/s Mother Dairy on pilot basis. </a:t>
            </a:r>
          </a:p>
          <a:p>
            <a:endParaRPr lang="en-US" dirty="0" smtClean="0"/>
          </a:p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5DB042-0210-48A0-ABBE-F3EDDC171D30}" type="datetime1">
              <a:rPr lang="en-US" smtClean="0"/>
              <a:pPr>
                <a:defRPr/>
              </a:pPr>
              <a:t>13-Jun-18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Mid Day Meal, GNCT of Delhi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B85BB-1B61-40DB-ADDA-3AED482F80D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  <a:latin typeface="Arial Black" pitchFamily="34" charset="0"/>
              </a:rPr>
              <a:t>New initiatives: (2)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25962"/>
          </a:xfrm>
        </p:spPr>
        <p:txBody>
          <a:bodyPr/>
          <a:lstStyle/>
          <a:p>
            <a:pPr algn="just"/>
            <a:r>
              <a:rPr lang="en-US" sz="2400" dirty="0" smtClean="0"/>
              <a:t>Apple is distributed once in a fortnightly by M/s </a:t>
            </a:r>
            <a:r>
              <a:rPr lang="en-US" sz="2400" dirty="0" err="1" smtClean="0"/>
              <a:t>Paras</a:t>
            </a:r>
            <a:r>
              <a:rPr lang="en-US" sz="2400" dirty="0" smtClean="0"/>
              <a:t> Agro Society (Service Provider of MDM) among the student allocated to it from it’s own resources.</a:t>
            </a:r>
          </a:p>
          <a:p>
            <a:endParaRPr lang="en-US" dirty="0" smtClean="0"/>
          </a:p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5DB042-0210-48A0-ABBE-F3EDDC171D30}" type="datetime1">
              <a:rPr lang="en-US" smtClean="0"/>
              <a:pPr>
                <a:defRPr/>
              </a:pPr>
              <a:t>13-Jun-18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Mid Day Meal, GNCT of Delhi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B85BB-1B61-40DB-ADDA-3AED482F80D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2" descr="C:\Users\HP\Downloads\IMG-20180502-WA0016.jpg"/>
          <p:cNvPicPr>
            <a:picLocks noChangeAspect="1" noChangeArrowheads="1"/>
          </p:cNvPicPr>
          <p:nvPr/>
        </p:nvPicPr>
        <p:blipFill>
          <a:blip r:embed="rId2" cstate="print"/>
          <a:srcRect l="23729"/>
          <a:stretch>
            <a:fillRect/>
          </a:stretch>
        </p:blipFill>
        <p:spPr bwMode="auto">
          <a:xfrm>
            <a:off x="1071538" y="2840487"/>
            <a:ext cx="3143272" cy="35174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2" descr="C:\Users\HP\Downloads\IMG-20180502-WA0013.jpg"/>
          <p:cNvPicPr>
            <a:picLocks noChangeAspect="1" noChangeArrowheads="1"/>
          </p:cNvPicPr>
          <p:nvPr/>
        </p:nvPicPr>
        <p:blipFill>
          <a:blip r:embed="rId3" cstate="print"/>
          <a:srcRect b="13251"/>
          <a:stretch>
            <a:fillRect/>
          </a:stretch>
        </p:blipFill>
        <p:spPr bwMode="auto">
          <a:xfrm>
            <a:off x="4786314" y="2857496"/>
            <a:ext cx="3000396" cy="35004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  <a:latin typeface="Arial Black" pitchFamily="34" charset="0"/>
              </a:rPr>
              <a:t>New initiatives: (03)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214554"/>
            <a:ext cx="8229600" cy="4525962"/>
          </a:xfrm>
        </p:spPr>
        <p:txBody>
          <a:bodyPr/>
          <a:lstStyle/>
          <a:p>
            <a:pPr algn="just"/>
            <a:r>
              <a:rPr lang="en-US" sz="2800" dirty="0" smtClean="0"/>
              <a:t>In January 2018, training has been imparted to 60 Cook-cum-Helpers as a master trainer by FSSAI.</a:t>
            </a:r>
          </a:p>
          <a:p>
            <a:pPr algn="just"/>
            <a:endParaRPr lang="en-US" sz="2400" dirty="0" smtClean="0"/>
          </a:p>
          <a:p>
            <a:endParaRPr lang="en-US" dirty="0" smtClean="0"/>
          </a:p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5DB042-0210-48A0-ABBE-F3EDDC171D30}" type="datetime1">
              <a:rPr lang="en-US" smtClean="0"/>
              <a:pPr>
                <a:defRPr/>
              </a:pPr>
              <a:t>13-Jun-18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Mid Day Meal, GNCT of Delhi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B85BB-1B61-40DB-ADDA-3AED482F80D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  <a:latin typeface="Arial Black" pitchFamily="34" charset="0"/>
              </a:rPr>
              <a:t>Achievement: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000" dirty="0" smtClean="0"/>
              <a:t>In a event organized by UN Word Food </a:t>
            </a:r>
            <a:r>
              <a:rPr lang="en-US" sz="2000" dirty="0" err="1" smtClean="0"/>
              <a:t>Programme</a:t>
            </a:r>
            <a:r>
              <a:rPr lang="en-US" sz="2000" dirty="0" smtClean="0"/>
              <a:t>, a delegation of  SAARC countries visited MDM kitchens &amp; schools on 27-29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Nov., 2017 and appreciated the implementation of Mid Day Meal Scheme in Delhi</a:t>
            </a:r>
            <a:r>
              <a:rPr lang="en-US" altLang="en-US" sz="2000" dirty="0" smtClean="0"/>
              <a:t>. </a:t>
            </a:r>
          </a:p>
          <a:p>
            <a:endParaRPr lang="en-US" dirty="0" smtClean="0"/>
          </a:p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5DB042-0210-48A0-ABBE-F3EDDC171D30}" type="datetime1">
              <a:rPr lang="en-US" smtClean="0"/>
              <a:pPr>
                <a:defRPr/>
              </a:pPr>
              <a:t>13-Jun-18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Mid Day Meal, GNCT of Delhi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B85BB-1B61-40DB-ADDA-3AED482F80D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8" name="Picture 2" descr="C:\Users\Lenovo think\Desktop\PAB 2018-19\IMG-20180612-WA0037.jpg"/>
          <p:cNvPicPr>
            <a:picLocks noChangeAspect="1" noChangeArrowheads="1"/>
          </p:cNvPicPr>
          <p:nvPr/>
        </p:nvPicPr>
        <p:blipFill>
          <a:blip r:embed="rId2"/>
          <a:srcRect l="4902" t="4478" r="980" b="2985"/>
          <a:stretch>
            <a:fillRect/>
          </a:stretch>
        </p:blipFill>
        <p:spPr bwMode="auto">
          <a:xfrm>
            <a:off x="1714480" y="3000372"/>
            <a:ext cx="5198843" cy="3357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Arial Black" pitchFamily="34" charset="0"/>
              </a:rPr>
              <a:t>Achievement: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altLang="en-US" sz="2000" dirty="0" smtClean="0"/>
              <a:t> </a:t>
            </a:r>
          </a:p>
          <a:p>
            <a:endParaRPr lang="en-US" dirty="0" smtClean="0"/>
          </a:p>
          <a:p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5DB042-0210-48A0-ABBE-F3EDDC171D30}" type="datetime1">
              <a:rPr lang="en-US" smtClean="0"/>
              <a:pPr>
                <a:defRPr/>
              </a:pPr>
              <a:t>13-Jun-18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Mid Day Meal, GNCT of Delhi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B85BB-1B61-40DB-ADDA-3AED482F80D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026" name="Picture 2" descr="C:\Users\Lenovo think\Desktop\PAB 2018-19\IMG-20180612-WA00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857364"/>
            <a:ext cx="3786214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F:\ \PHOTOS\IMG_69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857364"/>
            <a:ext cx="3986794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FFFF00"/>
                </a:solidFill>
                <a:latin typeface="Arial Black" pitchFamily="34" charset="0"/>
              </a:rPr>
              <a:t>New Proposals to supplement Mid Day Meal:</a:t>
            </a:r>
            <a:endParaRPr lang="en-US" b="1" dirty="0" smtClean="0">
              <a:solidFill>
                <a:srgbClr val="FFC000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57158" y="1428736"/>
            <a:ext cx="8572560" cy="5143520"/>
          </a:xfrm>
        </p:spPr>
        <p:txBody>
          <a:bodyPr/>
          <a:lstStyle/>
          <a:p>
            <a:pPr eaLnBrk="1" hangingPunct="1"/>
            <a:endParaRPr lang="en-US" altLang="en-US" sz="1800" dirty="0" smtClean="0"/>
          </a:p>
          <a:p>
            <a:pPr algn="just" eaLnBrk="1" hangingPunct="1"/>
            <a:r>
              <a:rPr lang="en-US" sz="2800" dirty="0" smtClean="0"/>
              <a:t>Keeping the objective of improving upon the nutritional indices of growing children in mind, following proposals are under process in Directorate of Education :-</a:t>
            </a:r>
          </a:p>
          <a:p>
            <a:pPr marL="896938" indent="-454025" algn="just" eaLnBrk="1" hangingPunct="1"/>
            <a:r>
              <a:rPr lang="en-IN" sz="2800" dirty="0" smtClean="0"/>
              <a:t>Providing of Mid Day Meal to the girls students of class  9</a:t>
            </a:r>
            <a:r>
              <a:rPr lang="en-IN" sz="2800" baseline="30000" dirty="0" smtClean="0"/>
              <a:t>th </a:t>
            </a:r>
            <a:r>
              <a:rPr lang="en-IN" sz="2800" dirty="0" smtClean="0"/>
              <a:t> to  12</a:t>
            </a:r>
            <a:r>
              <a:rPr lang="en-IN" sz="2800" baseline="30000" dirty="0" smtClean="0"/>
              <a:t>th</a:t>
            </a:r>
            <a:r>
              <a:rPr lang="en-IN" sz="2800" dirty="0" smtClean="0"/>
              <a:t>.</a:t>
            </a:r>
          </a:p>
          <a:p>
            <a:pPr marL="896938" indent="-454025" algn="just" eaLnBrk="1" hangingPunct="1">
              <a:buNone/>
            </a:pPr>
            <a:endParaRPr lang="en-IN" sz="2800" dirty="0" smtClean="0"/>
          </a:p>
          <a:p>
            <a:pPr marL="896938" indent="-454025" algn="just" eaLnBrk="1" hangingPunct="1"/>
            <a:r>
              <a:rPr lang="en-US" sz="2800" dirty="0" smtClean="0"/>
              <a:t>Providing of banana twice/thrice a week as a supplement with MDM. </a:t>
            </a:r>
          </a:p>
          <a:p>
            <a:pPr algn="just" eaLnBrk="1" hangingPunct="1"/>
            <a:endParaRPr lang="en-US" sz="2800" dirty="0" smtClean="0"/>
          </a:p>
          <a:p>
            <a:pPr algn="just" eaLnBrk="1" hangingPunct="1"/>
            <a:endParaRPr lang="en-US" sz="2800" dirty="0" smtClean="0"/>
          </a:p>
          <a:p>
            <a:pPr algn="just" eaLnBrk="1" hangingPunct="1"/>
            <a:endParaRPr lang="en-US" altLang="en-US" sz="1800" dirty="0" smtClean="0"/>
          </a:p>
          <a:p>
            <a:pPr eaLnBrk="1" hangingPunct="1">
              <a:buFont typeface="Wingdings 2" pitchFamily="18" charset="2"/>
              <a:buNone/>
            </a:pPr>
            <a:endParaRPr lang="en-US" altLang="en-US" sz="1800" dirty="0" smtClean="0"/>
          </a:p>
          <a:p>
            <a:pPr eaLnBrk="1" hangingPunct="1"/>
            <a:endParaRPr lang="en-US" alt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A950B6-C796-464F-BF90-5C8509E5D88A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39A1059-E548-4824-A337-22DE1896B72B}" type="datetime1">
              <a:rPr lang="en-US"/>
              <a:pPr>
                <a:defRPr/>
              </a:pPr>
              <a:t>13-Jun-18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Mid Day Meal, GNCT of Delhi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1"/>
          <p:cNvSpPr>
            <a:spLocks noGrp="1"/>
          </p:cNvSpPr>
          <p:nvPr>
            <p:ph type="title"/>
          </p:nvPr>
        </p:nvSpPr>
        <p:spPr>
          <a:xfrm>
            <a:off x="-357222" y="714356"/>
            <a:ext cx="8610600" cy="685800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C000"/>
                </a:solidFill>
              </a:rPr>
              <a:t> </a:t>
            </a:r>
            <a:br>
              <a:rPr lang="en-US" sz="3600" b="1" dirty="0" smtClean="0">
                <a:solidFill>
                  <a:srgbClr val="FFC000"/>
                </a:solidFill>
              </a:rPr>
            </a:br>
            <a:r>
              <a:rPr lang="en-US" sz="3600" b="1" dirty="0" smtClean="0">
                <a:solidFill>
                  <a:srgbClr val="FFC000"/>
                </a:solidFill>
              </a:rPr>
              <a:t/>
            </a:r>
            <a:br>
              <a:rPr lang="en-US" sz="3600" b="1" dirty="0" smtClean="0">
                <a:solidFill>
                  <a:srgbClr val="FFC000"/>
                </a:solidFill>
              </a:rPr>
            </a:br>
            <a:r>
              <a:rPr lang="en-US" sz="3600" b="1" dirty="0" smtClean="0">
                <a:solidFill>
                  <a:srgbClr val="FFC000"/>
                </a:solidFill>
              </a:rPr>
              <a:t/>
            </a:r>
            <a:br>
              <a:rPr lang="en-US" sz="3600" b="1" dirty="0" smtClean="0">
                <a:solidFill>
                  <a:srgbClr val="FFC000"/>
                </a:solidFill>
              </a:rPr>
            </a:br>
            <a:r>
              <a:rPr lang="en-US" sz="3200" b="1" dirty="0" smtClean="0">
                <a:solidFill>
                  <a:srgbClr val="FFFF00"/>
                </a:solidFill>
                <a:latin typeface="Arial Black" pitchFamily="34" charset="0"/>
              </a:rPr>
              <a:t>Expenditure Review 2017-18</a:t>
            </a:r>
            <a:br>
              <a:rPr lang="en-US" sz="32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2800" b="1" dirty="0" smtClean="0">
                <a:solidFill>
                  <a:srgbClr val="FFFF00"/>
                </a:solidFill>
                <a:latin typeface="Arial Black" pitchFamily="34" charset="0"/>
              </a:rPr>
              <a:t>(Primary and Upper Primary)</a:t>
            </a:r>
            <a:br>
              <a:rPr lang="en-US" sz="28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2800" b="1" dirty="0" smtClean="0">
                <a:solidFill>
                  <a:srgbClr val="FFFF00"/>
                </a:solidFill>
                <a:latin typeface="Arial Black" pitchFamily="34" charset="0"/>
              </a:rPr>
              <a:t>(</a:t>
            </a:r>
            <a:r>
              <a:rPr lang="en-US" sz="2200" b="1" dirty="0" smtClean="0">
                <a:solidFill>
                  <a:srgbClr val="FFFF00"/>
                </a:solidFill>
                <a:latin typeface="Arial Black" pitchFamily="34" charset="0"/>
              </a:rPr>
              <a:t>Component wise included unspent of 2016-17)</a:t>
            </a:r>
            <a:endParaRPr lang="en-US" sz="2800" b="1" dirty="0" smtClean="0">
              <a:solidFill>
                <a:srgbClr val="FFFF00"/>
              </a:solidFill>
            </a:endParaRPr>
          </a:p>
        </p:txBody>
      </p:sp>
      <p:sp>
        <p:nvSpPr>
          <p:cNvPr id="4198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31183-298E-4342-AB72-03E6943EE494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IN" sz="1400" b="0"/>
          </a:p>
        </p:txBody>
      </p:sp>
      <p:graphicFrame>
        <p:nvGraphicFramePr>
          <p:cNvPr id="45127" name="Group 71"/>
          <p:cNvGraphicFramePr>
            <a:graphicFrameLocks noGrp="1"/>
          </p:cNvGraphicFramePr>
          <p:nvPr/>
        </p:nvGraphicFramePr>
        <p:xfrm>
          <a:off x="304800" y="1600200"/>
          <a:ext cx="8077202" cy="4690448"/>
        </p:xfrm>
        <a:graphic>
          <a:graphicData uri="http://schemas.openxmlformats.org/drawingml/2006/table">
            <a:tbl>
              <a:tblPr/>
              <a:tblGrid>
                <a:gridCol w="400556"/>
                <a:gridCol w="1243478"/>
                <a:gridCol w="1159857"/>
                <a:gridCol w="841573"/>
                <a:gridCol w="1215154"/>
                <a:gridCol w="1215154"/>
                <a:gridCol w="1000715"/>
                <a:gridCol w="1000715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S. No.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Component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Release  Central Share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Release State Share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Expenditure Central Share 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Expenditure State Share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Release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Expenditure </a:t>
                      </a:r>
                    </a:p>
                  </a:txBody>
                  <a:tcPr marL="9525" marR="9525" marT="9526" marB="0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  <a:tr h="49402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 of Food grains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654.62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654.62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654.62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  <a:tr h="39655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Cooking Cost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4505.41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5531.52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4418.65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5399.02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10036.93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97.82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  <a:tr h="73630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Honorarium to Cook-cum-Helper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696.10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1468.48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696.10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1468.48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2164.58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  <a:tr h="49402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Transportation Assistance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196.84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196.84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196.84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  <a:tr h="49529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MME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155.11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93.35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155.11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60.18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Kitchen Devices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  <a:tr h="42324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 </a:t>
                      </a:r>
                    </a:p>
                  </a:txBody>
                  <a:tcPr marL="9525" marR="9525" marT="9526" marB="0" anchor="b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6208.08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7000.00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6059.56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6867.50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13208.08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4663" name="TextBox 8"/>
          <p:cNvSpPr txBox="1">
            <a:spLocks noChangeArrowheads="1"/>
          </p:cNvSpPr>
          <p:nvPr/>
        </p:nvSpPr>
        <p:spPr bwMode="auto">
          <a:xfrm>
            <a:off x="6248400" y="12192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solidFill>
                  <a:schemeClr val="bg1"/>
                </a:solidFill>
              </a:rPr>
              <a:t>        Rs. In Lakhs)</a:t>
            </a:r>
          </a:p>
        </p:txBody>
      </p:sp>
      <p:pic>
        <p:nvPicPr>
          <p:cNvPr id="24664" name="Picture 6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/>
          <a:srcRect l="27779" t="13121" r="27777" b="10283"/>
          <a:stretch>
            <a:fillRect/>
          </a:stretch>
        </p:blipFill>
        <p:spPr bwMode="auto">
          <a:xfrm>
            <a:off x="8223250" y="0"/>
            <a:ext cx="920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65" name="Title 3"/>
          <p:cNvSpPr>
            <a:spLocks/>
          </p:cNvSpPr>
          <p:nvPr/>
        </p:nvSpPr>
        <p:spPr bwMode="auto">
          <a:xfrm>
            <a:off x="685800" y="6400800"/>
            <a:ext cx="7467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eaLnBrk="0" hangingPunct="0"/>
            <a:endParaRPr lang="en-US" sz="1400">
              <a:latin typeface="Franklin Gothic Book" pitchFamily="34" charset="0"/>
            </a:endParaRPr>
          </a:p>
        </p:txBody>
      </p:sp>
      <p:sp>
        <p:nvSpPr>
          <p:cNvPr id="24666" name="Title 3"/>
          <p:cNvSpPr>
            <a:spLocks/>
          </p:cNvSpPr>
          <p:nvPr/>
        </p:nvSpPr>
        <p:spPr bwMode="auto">
          <a:xfrm>
            <a:off x="457200" y="58674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eaLnBrk="0" hangingPunct="0"/>
            <a:endParaRPr lang="en-US" sz="2000">
              <a:latin typeface="Franklin Gothic Book" pitchFamily="34" charset="0"/>
            </a:endParaRPr>
          </a:p>
        </p:txBody>
      </p:sp>
      <p:sp>
        <p:nvSpPr>
          <p:cNvPr id="24667" name="Title 3"/>
          <p:cNvSpPr>
            <a:spLocks/>
          </p:cNvSpPr>
          <p:nvPr/>
        </p:nvSpPr>
        <p:spPr bwMode="auto">
          <a:xfrm rot="10800000" flipV="1">
            <a:off x="609600" y="6096000"/>
            <a:ext cx="7391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eaLnBrk="0" hangingPunct="0"/>
            <a:endParaRPr lang="en-US" sz="140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5E3C7E15-5474-456D-A9C0-F422281B63A9}" type="datetime1">
              <a:rPr lang="en-US"/>
              <a:pPr>
                <a:defRPr/>
              </a:pPr>
              <a:t>13-Jun-18</a:t>
            </a:fld>
            <a:endParaRPr lang="en-IN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Mid Day Meal, GNCT of Delhi</a:t>
            </a:r>
            <a:endParaRPr lang="en-IN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543800" cy="990600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 Black" pitchFamily="34" charset="0"/>
              </a:rPr>
              <a:t>Budget Provision for 2018-19</a:t>
            </a:r>
            <a:br>
              <a:rPr lang="en-US" sz="24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2400" b="1" dirty="0" smtClean="0">
                <a:solidFill>
                  <a:srgbClr val="FFFF00"/>
                </a:solidFill>
                <a:latin typeface="Arial Black" pitchFamily="34" charset="0"/>
              </a:rPr>
              <a:t>(Primary &amp; Upper Primary) </a:t>
            </a:r>
            <a:r>
              <a:rPr lang="en-US" sz="2800" b="1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n-US" sz="28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1300" b="1" dirty="0" smtClean="0">
                <a:solidFill>
                  <a:srgbClr val="C00000"/>
                </a:solidFill>
                <a:latin typeface="Arial Black" pitchFamily="34" charset="0"/>
              </a:rPr>
              <a:t>__________________________________________________________________________________</a:t>
            </a:r>
            <a:r>
              <a:rPr lang="en-US" sz="28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4403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53400" y="6492875"/>
            <a:ext cx="762000" cy="365125"/>
          </a:xfrm>
        </p:spPr>
        <p:txBody>
          <a:bodyPr/>
          <a:lstStyle/>
          <a:p>
            <a:pPr>
              <a:defRPr/>
            </a:pPr>
            <a:fld id="{F4839F5C-68D5-4586-B87F-EAB9A10BCCB9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graphicFrame>
        <p:nvGraphicFramePr>
          <p:cNvPr id="44105" name="Group 73"/>
          <p:cNvGraphicFramePr>
            <a:graphicFrameLocks noGrp="1"/>
          </p:cNvGraphicFramePr>
          <p:nvPr/>
        </p:nvGraphicFramePr>
        <p:xfrm>
          <a:off x="928662" y="2143116"/>
          <a:ext cx="7139015" cy="4527396"/>
        </p:xfrm>
        <a:graphic>
          <a:graphicData uri="http://schemas.openxmlformats.org/drawingml/2006/table">
            <a:tbl>
              <a:tblPr/>
              <a:tblGrid>
                <a:gridCol w="778099"/>
                <a:gridCol w="2627854"/>
                <a:gridCol w="1866531"/>
                <a:gridCol w="1866531"/>
              </a:tblGrid>
              <a:tr h="84520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S. No.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Component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Provision 2018-19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  <a:tr h="603719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Central share 60%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State Share 40%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  <a:tr h="57704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 of Food grains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1048.75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……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  <a:tr h="30650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Cooking Cost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8926.14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5950.77</a:t>
                      </a:r>
                    </a:p>
                    <a:p>
                      <a:pPr algn="ctr"/>
                      <a:endParaRPr kumimoji="0" lang="en-IN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  <a:tr h="30650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Honorarium to Cook-cum-Helper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1142.16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761.44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  <a:tr h="60371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Transportation Assistance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314.62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……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  <a:tr h="30650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MME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205.76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…….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  <a:tr h="30650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11637.43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6712.21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684" name="TextBox 5"/>
          <p:cNvSpPr txBox="1">
            <a:spLocks noChangeArrowheads="1"/>
          </p:cNvSpPr>
          <p:nvPr/>
        </p:nvSpPr>
        <p:spPr bwMode="auto">
          <a:xfrm>
            <a:off x="6553200" y="1676400"/>
            <a:ext cx="2133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solidFill>
                  <a:schemeClr val="bg1"/>
                </a:solidFill>
              </a:rPr>
              <a:t>    (Rs. In </a:t>
            </a:r>
            <a:r>
              <a:rPr lang="en-US" sz="2000" dirty="0" err="1">
                <a:solidFill>
                  <a:schemeClr val="bg1"/>
                </a:solidFill>
              </a:rPr>
              <a:t>Lakhs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26685" name="Picture 6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 cstate="print"/>
          <a:srcRect l="27779" t="13121" r="27777" b="10283"/>
          <a:stretch>
            <a:fillRect/>
          </a:stretch>
        </p:blipFill>
        <p:spPr bwMode="auto">
          <a:xfrm>
            <a:off x="8001000" y="228600"/>
            <a:ext cx="920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86" name="Title 3"/>
          <p:cNvSpPr>
            <a:spLocks/>
          </p:cNvSpPr>
          <p:nvPr/>
        </p:nvSpPr>
        <p:spPr bwMode="auto">
          <a:xfrm>
            <a:off x="685800" y="64008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eaLnBrk="0" hangingPunct="0"/>
            <a:endParaRPr lang="en-US" sz="1400">
              <a:latin typeface="Franklin Gothic Boo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1FE5D-CE04-45DD-88C4-EA995DB9C37E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8675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IN" sz="1400" b="0"/>
          </a:p>
        </p:txBody>
      </p:sp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1371600" y="304800"/>
            <a:ext cx="6248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54"/>
              </a:avLst>
            </a:prstTxWarp>
          </a:bodyPr>
          <a:lstStyle/>
          <a:p>
            <a:pPr algn="ctr"/>
            <a:r>
              <a:rPr lang="en-IN" sz="3600" kern="10" dirty="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THANKS</a:t>
            </a:r>
          </a:p>
        </p:txBody>
      </p:sp>
      <p:pic>
        <p:nvPicPr>
          <p:cNvPr id="28677" name="Picture 4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 cstate="print"/>
          <a:srcRect l="27779" t="13121" r="27777" b="10283"/>
          <a:stretch>
            <a:fillRect/>
          </a:stretch>
        </p:blipFill>
        <p:spPr bwMode="auto">
          <a:xfrm>
            <a:off x="990600" y="1600200"/>
            <a:ext cx="7010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itle 3"/>
          <p:cNvSpPr>
            <a:spLocks/>
          </p:cNvSpPr>
          <p:nvPr/>
        </p:nvSpPr>
        <p:spPr bwMode="auto">
          <a:xfrm>
            <a:off x="685800" y="64008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eaLnBrk="0" hangingPunct="0"/>
            <a:endParaRPr lang="en-US" sz="1400">
              <a:latin typeface="Franklin Gothic Boo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79AC-149F-4161-898E-1211D52ACD5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403648" y="417513"/>
            <a:ext cx="64087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ANNUAL WORK PLAN &amp; BUDGET 2018-19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MDM- PAB Meeting- DELHI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10244" name="Picture 4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 cstate="print"/>
          <a:srcRect l="27779" t="13121" r="27777" b="10283"/>
          <a:stretch>
            <a:fillRect/>
          </a:stretch>
        </p:blipFill>
        <p:spPr bwMode="auto">
          <a:xfrm>
            <a:off x="8001000" y="228600"/>
            <a:ext cx="914400" cy="10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 \PHOTOS\IMG_6661.JPG"/>
          <p:cNvPicPr>
            <a:picLocks noChangeAspect="1" noChangeArrowheads="1"/>
          </p:cNvPicPr>
          <p:nvPr/>
        </p:nvPicPr>
        <p:blipFill>
          <a:blip r:embed="rId3" cstate="print"/>
          <a:srcRect l="3478" r="6957"/>
          <a:stretch>
            <a:fillRect/>
          </a:stretch>
        </p:blipFill>
        <p:spPr bwMode="auto">
          <a:xfrm>
            <a:off x="395536" y="1556792"/>
            <a:ext cx="8352928" cy="4896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4" cstate="print"/>
          <a:srcRect l="27779" t="13121" r="27777" b="10283"/>
          <a:stretch>
            <a:fillRect/>
          </a:stretch>
        </p:blipFill>
        <p:spPr bwMode="auto">
          <a:xfrm>
            <a:off x="467544" y="260648"/>
            <a:ext cx="9144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7848600" cy="1295400"/>
          </a:xfrm>
        </p:spPr>
        <p:txBody>
          <a:bodyPr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FF00"/>
                </a:solidFill>
                <a:latin typeface="Arial Black" pitchFamily="34" charset="0"/>
              </a:rPr>
              <a:t>STRUCTURE OF THE PRESENTATION:</a:t>
            </a:r>
          </a:p>
        </p:txBody>
      </p:sp>
      <p:sp>
        <p:nvSpPr>
          <p:cNvPr id="6147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92500" lnSpcReduction="10000"/>
          </a:bodyPr>
          <a:lstStyle/>
          <a:p>
            <a:pPr marL="549275" indent="-514350" eaLnBrk="1" fontAlgn="auto" hangingPunct="1">
              <a:spcAft>
                <a:spcPts val="0"/>
              </a:spcAft>
              <a:buClr>
                <a:srgbClr val="FFC000"/>
              </a:buClr>
              <a:buFont typeface="Franklin Gothic Book" pitchFamily="34" charset="0"/>
              <a:buAutoNum type="arabicPeriod"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Introduction/Background</a:t>
            </a:r>
          </a:p>
          <a:p>
            <a:pPr marL="549275" indent="-514350" eaLnBrk="1" fontAlgn="auto" hangingPunct="1">
              <a:spcAft>
                <a:spcPts val="0"/>
              </a:spcAft>
              <a:buClr>
                <a:srgbClr val="FFC000"/>
              </a:buClr>
              <a:buFont typeface="Franklin Gothic Book" pitchFamily="34" charset="0"/>
              <a:buAutoNum type="arabicPeriod"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Enrolment</a:t>
            </a:r>
          </a:p>
          <a:p>
            <a:pPr marL="549275" indent="-514350" eaLnBrk="1" fontAlgn="auto" hangingPunct="1">
              <a:spcAft>
                <a:spcPts val="0"/>
              </a:spcAft>
              <a:buClr>
                <a:srgbClr val="FFC000"/>
              </a:buClr>
              <a:buFont typeface="Franklin Gothic Book" pitchFamily="34" charset="0"/>
              <a:buAutoNum type="arabicPeriod"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Financial Norms (MHRD)</a:t>
            </a:r>
          </a:p>
          <a:p>
            <a:pPr marL="549275" indent="-514350" eaLnBrk="1" fontAlgn="auto" hangingPunct="1">
              <a:spcAft>
                <a:spcPts val="0"/>
              </a:spcAft>
              <a:buClr>
                <a:srgbClr val="FFC000"/>
              </a:buClr>
              <a:buFont typeface="Franklin Gothic Book" pitchFamily="34" charset="0"/>
              <a:buAutoNum type="arabicPeriod"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Menu </a:t>
            </a:r>
          </a:p>
          <a:p>
            <a:pPr marL="549275" indent="-514350" eaLnBrk="1" fontAlgn="auto" hangingPunct="1">
              <a:spcAft>
                <a:spcPts val="0"/>
              </a:spcAft>
              <a:buClr>
                <a:srgbClr val="FFC000"/>
              </a:buClr>
              <a:buFont typeface="Franklin Gothic Book" pitchFamily="34" charset="0"/>
              <a:buAutoNum type="arabicPeriod"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Monitoring</a:t>
            </a:r>
          </a:p>
          <a:p>
            <a:pPr marL="549275" indent="-514350" eaLnBrk="1" fontAlgn="auto" hangingPunct="1">
              <a:spcAft>
                <a:spcPts val="0"/>
              </a:spcAft>
              <a:buClr>
                <a:srgbClr val="FFC000"/>
              </a:buClr>
              <a:buFont typeface="Franklin Gothic Book" pitchFamily="34" charset="0"/>
              <a:buAutoNum type="arabicPeriod"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Testing by FICCI</a:t>
            </a:r>
          </a:p>
          <a:p>
            <a:pPr marL="549275" indent="-514350" eaLnBrk="1" fontAlgn="auto" hangingPunct="1">
              <a:spcAft>
                <a:spcPts val="0"/>
              </a:spcAft>
              <a:buClr>
                <a:srgbClr val="FFC000"/>
              </a:buClr>
              <a:buFont typeface="Franklin Gothic Book" pitchFamily="34" charset="0"/>
              <a:buAutoNum type="arabicPeriod"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DOE Inspections</a:t>
            </a:r>
          </a:p>
          <a:p>
            <a:pPr marL="549275" indent="-514350" eaLnBrk="1" fontAlgn="auto" hangingPunct="1">
              <a:spcAft>
                <a:spcPts val="0"/>
              </a:spcAft>
              <a:buClr>
                <a:srgbClr val="FFC000"/>
              </a:buClr>
              <a:buFont typeface="Franklin Gothic Book" pitchFamily="34" charset="0"/>
              <a:buAutoNum type="arabicPeriod"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New Initiatives</a:t>
            </a:r>
          </a:p>
          <a:p>
            <a:pPr marL="549275" indent="-514350" eaLnBrk="1" fontAlgn="auto" hangingPunct="1">
              <a:spcAft>
                <a:spcPts val="0"/>
              </a:spcAft>
              <a:buClr>
                <a:srgbClr val="FFC000"/>
              </a:buClr>
              <a:buFont typeface="Franklin Gothic Book" pitchFamily="34" charset="0"/>
              <a:buAutoNum type="arabicPeriod"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Achievements </a:t>
            </a:r>
          </a:p>
          <a:p>
            <a:pPr marL="549275" indent="-514350" eaLnBrk="1" fontAlgn="auto" hangingPunct="1">
              <a:spcAft>
                <a:spcPts val="0"/>
              </a:spcAft>
              <a:buClr>
                <a:srgbClr val="FFC000"/>
              </a:buClr>
              <a:buFont typeface="Franklin Gothic Book" pitchFamily="34" charset="0"/>
              <a:buAutoNum type="arabicPeriod"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Expenditure Review 2017-18</a:t>
            </a:r>
          </a:p>
          <a:p>
            <a:pPr marL="549275" indent="-514350" eaLnBrk="1" fontAlgn="auto" hangingPunct="1">
              <a:spcAft>
                <a:spcPts val="0"/>
              </a:spcAft>
              <a:buClr>
                <a:srgbClr val="FFC000"/>
              </a:buClr>
              <a:buFont typeface="Franklin Gothic Book" pitchFamily="34" charset="0"/>
              <a:buAutoNum type="arabicPeriod"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Budget Provision for 2018-19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24BFE0-4D82-4D7F-823E-12ECFF3CA35D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12293" name="Picture 4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 cstate="print"/>
          <a:srcRect l="27779" t="13121" r="27777" b="10283"/>
          <a:stretch>
            <a:fillRect/>
          </a:stretch>
        </p:blipFill>
        <p:spPr bwMode="auto">
          <a:xfrm>
            <a:off x="8001000" y="381000"/>
            <a:ext cx="920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itle 3"/>
          <p:cNvSpPr>
            <a:spLocks/>
          </p:cNvSpPr>
          <p:nvPr/>
        </p:nvSpPr>
        <p:spPr bwMode="auto">
          <a:xfrm>
            <a:off x="685800" y="6400800"/>
            <a:ext cx="746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eaLnBrk="0" hangingPunct="0"/>
            <a:endParaRPr lang="en-US" sz="1400">
              <a:latin typeface="Franklin Gothic Boo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7848600" cy="1295400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solidFill>
                  <a:srgbClr val="FFFF00"/>
                </a:solidFill>
                <a:latin typeface="Arial Black" pitchFamily="34" charset="0"/>
              </a:rPr>
              <a:t>INTRODUCTION / BACKGROUND </a:t>
            </a:r>
            <a:r>
              <a:rPr lang="en-US" sz="4200" dirty="0" smtClean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1331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marL="549275" indent="-514350" algn="just" eaLnBrk="1" hangingPunct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Mid Day Meal Scheme is centrally sponsored Scheme of Ministry of HRD, Govt. of India.</a:t>
            </a:r>
          </a:p>
          <a:p>
            <a:pPr marL="549275" indent="-514350" algn="just" eaLnBrk="1" hangingPunct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Under this scheme, cooked Mid Day Meal is provided to the children of primary and upper primary classes of Govt. &amp; Govt. Aided Schools of GNCT of Delhi through 54 Service Providers having semi automated kitchens for preparation of meal.</a:t>
            </a:r>
          </a:p>
          <a:p>
            <a:pPr marL="549275" indent="-514350" algn="just" eaLnBrk="1" hangingPunct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 Delhi, MDM Scheme is implemented through Six implementing agencies i.e. DOE, 3MCDs, NDMC and DCB.</a:t>
            </a:r>
          </a:p>
          <a:p>
            <a:pPr marL="549275" indent="-514350" algn="just" eaLnBrk="1" hangingPunct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of Education is the Nodal Office for implementation of MDM Scheme in Delhi.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0C935-F605-4D6D-9C2E-599DD763A57D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13317" name="Picture 4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 cstate="print"/>
          <a:srcRect l="27779" t="13121" r="27777" b="10283"/>
          <a:stretch>
            <a:fillRect/>
          </a:stretch>
        </p:blipFill>
        <p:spPr bwMode="auto">
          <a:xfrm>
            <a:off x="8001000" y="381000"/>
            <a:ext cx="920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itle 3"/>
          <p:cNvSpPr>
            <a:spLocks/>
          </p:cNvSpPr>
          <p:nvPr/>
        </p:nvSpPr>
        <p:spPr bwMode="auto">
          <a:xfrm>
            <a:off x="685800" y="6400800"/>
            <a:ext cx="746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eaLnBrk="0" hangingPunct="0"/>
            <a:endParaRPr lang="en-US" sz="1400">
              <a:latin typeface="Franklin Gothic Boo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868363"/>
          </a:xfrm>
        </p:spPr>
        <p:txBody>
          <a:bodyPr>
            <a:normAutofit fontScale="90000"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solidFill>
                  <a:srgbClr val="FFFF00"/>
                </a:solidFill>
                <a:latin typeface="Arial Black" pitchFamily="34" charset="0"/>
              </a:rPr>
              <a:t>Enrolment</a:t>
            </a:r>
            <a:br>
              <a:rPr lang="en-US" sz="4200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sz="1600" dirty="0" smtClean="0">
                <a:solidFill>
                  <a:srgbClr val="C00000"/>
                </a:solidFill>
                <a:latin typeface="Arial Black" pitchFamily="34" charset="0"/>
              </a:rPr>
              <a:t>___________________________________________________________________________________</a:t>
            </a:r>
            <a:endParaRPr lang="en-US" sz="4200" dirty="0" smtClean="0">
              <a:solidFill>
                <a:srgbClr val="FFFF00"/>
              </a:solidFill>
              <a:latin typeface="Arial Black" pitchFamily="34" charset="0"/>
            </a:endParaRPr>
          </a:p>
        </p:txBody>
      </p:sp>
      <p:graphicFrame>
        <p:nvGraphicFramePr>
          <p:cNvPr id="10288" name="Group 48"/>
          <p:cNvGraphicFramePr>
            <a:graphicFrameLocks noGrp="1"/>
          </p:cNvGraphicFramePr>
          <p:nvPr>
            <p:ph sz="half" idx="2"/>
          </p:nvPr>
        </p:nvGraphicFramePr>
        <p:xfrm>
          <a:off x="304800" y="1285860"/>
          <a:ext cx="8553451" cy="5085152"/>
        </p:xfrm>
        <a:graphic>
          <a:graphicData uri="http://schemas.openxmlformats.org/drawingml/2006/table">
            <a:tbl>
              <a:tblPr/>
              <a:tblGrid>
                <a:gridCol w="3124293"/>
                <a:gridCol w="1371641"/>
                <a:gridCol w="1847651"/>
                <a:gridCol w="2209866"/>
              </a:tblGrid>
              <a:tr h="694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Name of Department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No. of Schools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of students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(I- V)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of students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 VI – VIII)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700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DOE  &amp; Aided Schools/AIE Centers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1202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149615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666309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5839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South  MCD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605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267721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4571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North MCD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738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328453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4571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East MCD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377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176816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4571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NDMC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13273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7108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4571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DCB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2100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900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518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2973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937978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674317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7583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Coverage</a:t>
                      </a: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16.12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Lakhs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CEEDC-3923-42C1-8561-67AFEC562E01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14390" name="Slide Number Placeholder 6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US" sz="1400" b="0"/>
          </a:p>
        </p:txBody>
      </p:sp>
      <p:sp>
        <p:nvSpPr>
          <p:cNvPr id="14391" name="Text Box 49"/>
          <p:cNvSpPr txBox="1">
            <a:spLocks noChangeArrowheads="1"/>
          </p:cNvSpPr>
          <p:nvPr/>
        </p:nvSpPr>
        <p:spPr bwMode="auto">
          <a:xfrm>
            <a:off x="2438400" y="563880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IN" sz="2800"/>
          </a:p>
        </p:txBody>
      </p:sp>
      <p:pic>
        <p:nvPicPr>
          <p:cNvPr id="14392" name="Picture 6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 cstate="print"/>
          <a:srcRect l="27779" t="13121" r="27777" b="10283"/>
          <a:stretch>
            <a:fillRect/>
          </a:stretch>
        </p:blipFill>
        <p:spPr bwMode="auto">
          <a:xfrm>
            <a:off x="8001000" y="228600"/>
            <a:ext cx="920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93" name="Title 3"/>
          <p:cNvSpPr>
            <a:spLocks/>
          </p:cNvSpPr>
          <p:nvPr/>
        </p:nvSpPr>
        <p:spPr bwMode="auto">
          <a:xfrm>
            <a:off x="685800" y="64008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eaLnBrk="0" hangingPunct="0"/>
            <a:endParaRPr lang="en-US" sz="1400">
              <a:latin typeface="Franklin Gothic Boo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Arial Black" pitchFamily="34" charset="0"/>
              </a:rPr>
              <a:t>Financial Norms (MHRD)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3886199"/>
          </a:xfrm>
        </p:spPr>
        <p:txBody>
          <a:bodyPr/>
          <a:lstStyle/>
          <a:p>
            <a:pPr lvl="0"/>
            <a:r>
              <a:rPr lang="en-IN" sz="2400" dirty="0" smtClean="0"/>
              <a:t>Food grains from FCI (wheat/rice) @ 100 </a:t>
            </a:r>
            <a:r>
              <a:rPr lang="en-IN" sz="2400" dirty="0" err="1" smtClean="0"/>
              <a:t>gms</a:t>
            </a:r>
            <a:r>
              <a:rPr lang="en-IN" sz="2400" dirty="0" smtClean="0"/>
              <a:t> &amp; 150 </a:t>
            </a:r>
            <a:r>
              <a:rPr lang="en-IN" sz="2400" dirty="0" err="1" smtClean="0"/>
              <a:t>gms</a:t>
            </a:r>
            <a:r>
              <a:rPr lang="en-IN" sz="2400" dirty="0" smtClean="0"/>
              <a:t> per child per day for Primary and Upper Primary</a:t>
            </a:r>
          </a:p>
          <a:p>
            <a:pPr lvl="0"/>
            <a:endParaRPr lang="en-IN" sz="2400" dirty="0" smtClean="0"/>
          </a:p>
          <a:p>
            <a:pPr lvl="0"/>
            <a:r>
              <a:rPr lang="en-IN" sz="2400" dirty="0" smtClean="0"/>
              <a:t>The transportation cost of the food grains from FCI Depot to the kitchen @ Rs. 75/- per quintal</a:t>
            </a:r>
          </a:p>
          <a:p>
            <a:pPr lvl="0"/>
            <a:endParaRPr lang="en-IN" sz="2400" dirty="0" smtClean="0"/>
          </a:p>
          <a:p>
            <a:pPr lvl="0"/>
            <a:r>
              <a:rPr lang="en-IN" sz="2400" dirty="0" smtClean="0"/>
              <a:t>Honorarium of Rs. 1000/- per month paid to the Cook-cum-Helpers</a:t>
            </a:r>
          </a:p>
          <a:p>
            <a:pPr lvl="0"/>
            <a:endParaRPr lang="en-IN" sz="2400" dirty="0" smtClean="0"/>
          </a:p>
          <a:p>
            <a:r>
              <a:rPr lang="en-IN" sz="2400" dirty="0" smtClean="0"/>
              <a:t>Cooking Cost for Primary per Student               Rs.4.13/-</a:t>
            </a:r>
          </a:p>
          <a:p>
            <a:endParaRPr lang="en-IN" sz="2400" dirty="0" smtClean="0"/>
          </a:p>
          <a:p>
            <a:r>
              <a:rPr lang="en-IN" sz="2400" dirty="0" smtClean="0"/>
              <a:t>Cooking Cost for Upper Primary per Student  Rs.6.18/-</a:t>
            </a:r>
          </a:p>
          <a:p>
            <a:pPr lvl="0"/>
            <a:endParaRPr lang="en-IN" sz="2000" dirty="0" smtClean="0"/>
          </a:p>
          <a:p>
            <a:endParaRPr lang="en-IN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Mid Day Meal, GNCT of Delhi</a:t>
            </a:r>
            <a:endParaRPr lang="en-I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731C3FD-B5E8-40D2-8308-A9408BE81F43}" type="datetime1">
              <a:rPr lang="en-US" smtClean="0"/>
              <a:pPr>
                <a:defRPr/>
              </a:pPr>
              <a:t>13-Jun-18</a:t>
            </a:fld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356FE-97ED-4F88-81AA-76FEF27F81C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7848600" cy="1295400"/>
          </a:xfrm>
        </p:spPr>
        <p:txBody>
          <a:bodyPr>
            <a:norm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solidFill>
                  <a:srgbClr val="FFFF00"/>
                </a:solidFill>
                <a:latin typeface="Arial Black" pitchFamily="34" charset="0"/>
              </a:rPr>
              <a:t>Menu of MDM</a:t>
            </a:r>
            <a:endParaRPr lang="en-US" sz="4200" dirty="0" smtClean="0">
              <a:solidFill>
                <a:srgbClr val="FFFF00"/>
              </a:solidFill>
            </a:endParaRPr>
          </a:p>
        </p:txBody>
      </p:sp>
      <p:sp>
        <p:nvSpPr>
          <p:cNvPr id="1331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r>
              <a:rPr lang="en-IN" sz="2400" b="1" u="sng" dirty="0" smtClean="0"/>
              <a:t>Wheat based items:</a:t>
            </a:r>
            <a:r>
              <a:rPr lang="en-IN" sz="2400" b="1" dirty="0" smtClean="0"/>
              <a:t> - </a:t>
            </a:r>
          </a:p>
          <a:p>
            <a:pPr>
              <a:buNone/>
            </a:pPr>
            <a:endParaRPr lang="en-IN" sz="2400" dirty="0" smtClean="0"/>
          </a:p>
          <a:p>
            <a:pPr lvl="0">
              <a:buNone/>
            </a:pPr>
            <a:r>
              <a:rPr lang="en-IN" sz="2400" dirty="0" smtClean="0"/>
              <a:t>1. </a:t>
            </a:r>
            <a:r>
              <a:rPr lang="en-IN" sz="2000" dirty="0" smtClean="0"/>
              <a:t>Atta &amp; Besan </a:t>
            </a:r>
            <a:r>
              <a:rPr lang="en-IN" sz="2000" dirty="0" err="1" smtClean="0"/>
              <a:t>Poori</a:t>
            </a:r>
            <a:r>
              <a:rPr lang="en-IN" sz="2000" dirty="0" smtClean="0"/>
              <a:t> with </a:t>
            </a:r>
            <a:r>
              <a:rPr lang="en-IN" sz="2000" dirty="0" err="1" smtClean="0"/>
              <a:t>Aaloo</a:t>
            </a:r>
            <a:r>
              <a:rPr lang="en-IN" sz="2000" dirty="0" smtClean="0"/>
              <a:t> Curry/or Mixed Vegetables.</a:t>
            </a:r>
          </a:p>
          <a:p>
            <a:pPr lvl="0">
              <a:buNone/>
            </a:pPr>
            <a:r>
              <a:rPr lang="en-IN" sz="2000" dirty="0" smtClean="0"/>
              <a:t>2.  Atta </a:t>
            </a:r>
            <a:r>
              <a:rPr lang="en-IN" sz="2000" dirty="0" err="1" smtClean="0"/>
              <a:t>Poori</a:t>
            </a:r>
            <a:r>
              <a:rPr lang="en-IN" sz="2000" dirty="0" smtClean="0"/>
              <a:t> with Chholley(mashed vegetables added to the gravy)</a:t>
            </a:r>
          </a:p>
          <a:p>
            <a:pPr lvl="0">
              <a:buNone/>
            </a:pPr>
            <a:r>
              <a:rPr lang="en-IN" sz="2000" dirty="0" smtClean="0"/>
              <a:t>3.  </a:t>
            </a:r>
            <a:r>
              <a:rPr lang="en-IN" sz="2000" dirty="0" err="1" smtClean="0"/>
              <a:t>Paushtik</a:t>
            </a:r>
            <a:r>
              <a:rPr lang="en-IN" sz="2000" dirty="0" smtClean="0"/>
              <a:t> </a:t>
            </a:r>
            <a:r>
              <a:rPr lang="en-IN" sz="2000" dirty="0" err="1" smtClean="0"/>
              <a:t>Daliya</a:t>
            </a:r>
            <a:endParaRPr lang="en-IN" sz="2000" dirty="0" smtClean="0"/>
          </a:p>
          <a:p>
            <a:pPr lvl="0">
              <a:buNone/>
            </a:pPr>
            <a:endParaRPr lang="en-IN" sz="2000" dirty="0" smtClean="0"/>
          </a:p>
          <a:p>
            <a:r>
              <a:rPr lang="en-IN" sz="2400" b="1" u="sng" dirty="0" smtClean="0"/>
              <a:t>Rice based items</a:t>
            </a:r>
            <a:r>
              <a:rPr lang="en-IN" sz="2400" b="1" dirty="0" smtClean="0"/>
              <a:t>:- </a:t>
            </a:r>
          </a:p>
          <a:p>
            <a:pPr>
              <a:buNone/>
            </a:pPr>
            <a:endParaRPr lang="en-IN" sz="2400" dirty="0" smtClean="0"/>
          </a:p>
          <a:p>
            <a:pPr lvl="0">
              <a:buNone/>
            </a:pPr>
            <a:r>
              <a:rPr lang="en-IN" sz="2400" dirty="0" smtClean="0"/>
              <a:t>1. </a:t>
            </a:r>
            <a:r>
              <a:rPr lang="en-IN" sz="2000" dirty="0" smtClean="0"/>
              <a:t>Rice </a:t>
            </a:r>
            <a:r>
              <a:rPr lang="en-IN" sz="2000" dirty="0" err="1" smtClean="0"/>
              <a:t>Chholley</a:t>
            </a:r>
            <a:r>
              <a:rPr lang="en-IN" sz="2000" dirty="0" smtClean="0"/>
              <a:t> with mashed vegetables added to the gravy</a:t>
            </a:r>
          </a:p>
          <a:p>
            <a:pPr lvl="0">
              <a:buNone/>
            </a:pPr>
            <a:r>
              <a:rPr lang="en-IN" sz="2000" dirty="0" smtClean="0"/>
              <a:t>2.  Rice with </a:t>
            </a:r>
            <a:r>
              <a:rPr lang="en-IN" sz="2000" dirty="0" err="1" smtClean="0"/>
              <a:t>Sambar</a:t>
            </a:r>
            <a:r>
              <a:rPr lang="en-IN" sz="2000" dirty="0" smtClean="0"/>
              <a:t>/Dal (with vegetables added to the gravy)</a:t>
            </a:r>
          </a:p>
          <a:p>
            <a:pPr lvl="0">
              <a:buNone/>
            </a:pPr>
            <a:r>
              <a:rPr lang="en-IN" sz="2000" dirty="0" smtClean="0"/>
              <a:t>3.  Rice with </a:t>
            </a:r>
            <a:r>
              <a:rPr lang="en-IN" sz="2000" dirty="0" err="1" smtClean="0"/>
              <a:t>Kadhi</a:t>
            </a:r>
            <a:r>
              <a:rPr lang="en-IN" sz="2000" dirty="0" smtClean="0"/>
              <a:t>(with vegetables added to the gravy</a:t>
            </a:r>
            <a:r>
              <a:rPr lang="en-IN" sz="2400" dirty="0" smtClean="0"/>
              <a:t>)</a:t>
            </a:r>
          </a:p>
          <a:p>
            <a:pPr>
              <a:buNone/>
            </a:pPr>
            <a:r>
              <a:rPr lang="en-US" sz="2400" b="1" dirty="0" smtClean="0"/>
              <a:t> </a:t>
            </a:r>
            <a:endParaRPr lang="en-IN" sz="2400" dirty="0" smtClean="0"/>
          </a:p>
          <a:p>
            <a:pPr marL="549275" indent="-514350" algn="just" eaLnBrk="1" hangingPunct="1">
              <a:buClr>
                <a:srgbClr val="FFFF00"/>
              </a:buClr>
              <a:buFont typeface="Wingdings" pitchFamily="2" charset="2"/>
              <a:buChar char="Ø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0C935-F605-4D6D-9C2E-599DD763A57D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13317" name="Picture 4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 cstate="print"/>
          <a:srcRect l="27779" t="13121" r="27777" b="10283"/>
          <a:stretch>
            <a:fillRect/>
          </a:stretch>
        </p:blipFill>
        <p:spPr bwMode="auto">
          <a:xfrm>
            <a:off x="8001000" y="381000"/>
            <a:ext cx="920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itle 3"/>
          <p:cNvSpPr>
            <a:spLocks/>
          </p:cNvSpPr>
          <p:nvPr/>
        </p:nvSpPr>
        <p:spPr bwMode="auto">
          <a:xfrm>
            <a:off x="685800" y="6400800"/>
            <a:ext cx="746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eaLnBrk="0" hangingPunct="0"/>
            <a:endParaRPr lang="en-US" sz="1400">
              <a:latin typeface="Franklin Gothic Boo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90600"/>
          </a:xfrm>
        </p:spPr>
        <p:txBody>
          <a:bodyPr>
            <a:norm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FFFF00"/>
                </a:solidFill>
                <a:latin typeface="Arial Black" pitchFamily="34" charset="0"/>
              </a:rPr>
              <a:t>Monitoring:</a:t>
            </a:r>
            <a:endParaRPr lang="en-IN" b="1" dirty="0" smtClean="0">
              <a:solidFill>
                <a:srgbClr val="FFC000"/>
              </a:solidFill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4648200"/>
          </a:xfrm>
        </p:spPr>
        <p:txBody>
          <a:bodyPr/>
          <a:lstStyle/>
          <a:p>
            <a:pPr lvl="1" algn="just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1100" dirty="0" smtClean="0"/>
          </a:p>
          <a:p>
            <a:pPr lvl="1" algn="just" eaLnBrk="1" hangingPunct="1">
              <a:lnSpc>
                <a:spcPct val="80000"/>
              </a:lnSpc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200" dirty="0" smtClean="0"/>
              <a:t>School Level MDM Committee constituted comprising of:</a:t>
            </a:r>
          </a:p>
          <a:p>
            <a:pPr lvl="1" algn="just" eaLnBrk="1" hangingPunct="1">
              <a:lnSpc>
                <a:spcPct val="80000"/>
              </a:lnSpc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200" dirty="0" smtClean="0"/>
              <a:t>	HOS, Teacher In-charge MDM, Home Science Teacher, three mothers of students, DDO &amp; one VKS Member.</a:t>
            </a:r>
          </a:p>
          <a:p>
            <a:pPr lvl="1" algn="just" eaLnBrk="1" hangingPunct="1">
              <a:lnSpc>
                <a:spcPct val="80000"/>
              </a:lnSpc>
              <a:buClr>
                <a:srgbClr val="FFC000"/>
              </a:buClr>
              <a:buFont typeface="Wingdings" pitchFamily="2" charset="2"/>
              <a:buChar char="Ø"/>
            </a:pPr>
            <a:endParaRPr lang="en-US" sz="2200" dirty="0" smtClean="0"/>
          </a:p>
          <a:p>
            <a:pPr lvl="1" algn="just" eaLnBrk="1" hangingPunct="1">
              <a:lnSpc>
                <a:spcPct val="80000"/>
              </a:lnSpc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200" dirty="0" smtClean="0"/>
              <a:t>Recent Instruction</a:t>
            </a:r>
          </a:p>
          <a:p>
            <a:pPr lvl="1" algn="just" eaLnBrk="1" hangingPunct="1">
              <a:lnSpc>
                <a:spcPct val="80000"/>
              </a:lnSpc>
              <a:buClr>
                <a:srgbClr val="FFC000"/>
              </a:buClr>
              <a:buFont typeface="Wingdings" pitchFamily="2" charset="2"/>
              <a:buChar char="Ø"/>
            </a:pPr>
            <a:endParaRPr lang="en-US" sz="2200" dirty="0" smtClean="0"/>
          </a:p>
          <a:p>
            <a:pPr lvl="1" algn="just" eaLnBrk="1" hangingPunct="1">
              <a:lnSpc>
                <a:spcPct val="80000"/>
              </a:lnSpc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200" dirty="0" smtClean="0"/>
              <a:t>School Management Committee (SMC) also monitor the implementation of the Mid Day Meal Scheme and to ensure that it meets the hygienic standards as specified by the department. </a:t>
            </a:r>
          </a:p>
          <a:p>
            <a:pPr lvl="1" algn="just" eaLnBrk="1" hangingPunct="1">
              <a:lnSpc>
                <a:spcPct val="80000"/>
              </a:lnSpc>
              <a:buClr>
                <a:srgbClr val="FFC000"/>
              </a:buClr>
              <a:buFont typeface="Wingdings" pitchFamily="2" charset="2"/>
              <a:buChar char="Ø"/>
            </a:pPr>
            <a:endParaRPr lang="en-US" sz="2200" dirty="0" smtClean="0"/>
          </a:p>
          <a:p>
            <a:pPr lvl="1" algn="just" eaLnBrk="1" hangingPunct="1">
              <a:lnSpc>
                <a:spcPct val="80000"/>
              </a:lnSpc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200" dirty="0" smtClean="0"/>
              <a:t>Directorate of Education vide circular dated 25/04/2014 has constituted a Grievances </a:t>
            </a:r>
            <a:r>
              <a:rPr lang="en-US" sz="2200" dirty="0" err="1" smtClean="0"/>
              <a:t>Redressal</a:t>
            </a:r>
            <a:r>
              <a:rPr lang="en-US" sz="2200" dirty="0" smtClean="0"/>
              <a:t>  Committee in each District of Education under Sec-32 of the right of children to free and compulsory Act  (RTEA) 2009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232DB-60EF-4173-90D9-E1D0AB1F500C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16389" name="Picture 3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7924800" y="228600"/>
            <a:ext cx="920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itle 3"/>
          <p:cNvSpPr>
            <a:spLocks/>
          </p:cNvSpPr>
          <p:nvPr/>
        </p:nvSpPr>
        <p:spPr bwMode="auto">
          <a:xfrm>
            <a:off x="685800" y="64008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eaLnBrk="0" hangingPunct="0"/>
            <a:endParaRPr lang="en-US" sz="1400">
              <a:latin typeface="Franklin Gothic Book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218DE0-4E03-4ECA-BBC2-E3426271C6F0}" type="datetime1">
              <a:rPr lang="en-US"/>
              <a:pPr>
                <a:defRPr/>
              </a:pPr>
              <a:t>13-Jun-18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dirty="0"/>
              <a:t>Mid Day Meal, GNCT of Delhi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906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FFFF00"/>
                </a:solidFill>
                <a:latin typeface="Arial Black" pitchFamily="34" charset="0"/>
              </a:rPr>
              <a:t>Monitoring:</a:t>
            </a:r>
            <a:endParaRPr lang="en-IN" b="1" dirty="0" smtClean="0">
              <a:solidFill>
                <a:srgbClr val="FFC000"/>
              </a:solidFill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-228600" y="914400"/>
            <a:ext cx="9144000" cy="5334000"/>
          </a:xfrm>
        </p:spPr>
        <p:txBody>
          <a:bodyPr/>
          <a:lstStyle/>
          <a:p>
            <a:pPr lvl="1" algn="just" eaLnBrk="1" hangingPunct="1">
              <a:lnSpc>
                <a:spcPct val="80000"/>
              </a:lnSpc>
            </a:pPr>
            <a:endParaRPr lang="en-US" sz="2000" dirty="0" smtClean="0">
              <a:solidFill>
                <a:schemeClr val="bg1"/>
              </a:solidFill>
            </a:endParaRPr>
          </a:p>
          <a:p>
            <a:pPr lvl="1" algn="just"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lvl="1" algn="just" eaLnBrk="1" hangingPunct="1">
              <a:lnSpc>
                <a:spcPct val="80000"/>
              </a:lnSpc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200" dirty="0" smtClean="0"/>
              <a:t>There is intense monitoring system at School, Zone, District and Head Quarter Levels in Delhi to ensure supply of healthy, hygienic, hot &amp; fresh meal to children.</a:t>
            </a:r>
          </a:p>
          <a:p>
            <a:pPr lvl="1" algn="just" eaLnBrk="1" hangingPunct="1">
              <a:lnSpc>
                <a:spcPct val="80000"/>
              </a:lnSpc>
              <a:buClr>
                <a:srgbClr val="FFC000"/>
              </a:buClr>
              <a:buFont typeface="Wingdings" pitchFamily="2" charset="2"/>
              <a:buChar char="Ø"/>
            </a:pPr>
            <a:endParaRPr lang="en-US" sz="2200" dirty="0" smtClean="0"/>
          </a:p>
          <a:p>
            <a:pPr lvl="1" algn="just" eaLnBrk="1" hangingPunct="1">
              <a:lnSpc>
                <a:spcPct val="80000"/>
              </a:lnSpc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200" dirty="0" smtClean="0"/>
              <a:t>To check any contamination in meal, food is tasted by the members of the committee before distribution of food among the students.</a:t>
            </a:r>
            <a:endParaRPr lang="en-IN" sz="2200" dirty="0" smtClean="0"/>
          </a:p>
          <a:p>
            <a:pPr lvl="1" algn="just" eaLnBrk="1" hangingPunct="1">
              <a:lnSpc>
                <a:spcPct val="80000"/>
              </a:lnSpc>
              <a:buClr>
                <a:srgbClr val="FFC000"/>
              </a:buClr>
              <a:buFont typeface="Wingdings" pitchFamily="2" charset="2"/>
              <a:buChar char="Ø"/>
            </a:pPr>
            <a:endParaRPr lang="en-US" sz="2200" dirty="0" smtClean="0"/>
          </a:p>
          <a:p>
            <a:pPr lvl="1" algn="just" eaLnBrk="1" hangingPunct="1">
              <a:lnSpc>
                <a:spcPct val="80000"/>
              </a:lnSpc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200" dirty="0" smtClean="0"/>
              <a:t>Zonal Level Steering Cum Monitoring Committee :</a:t>
            </a:r>
          </a:p>
          <a:p>
            <a:pPr lvl="1" algn="just" eaLnBrk="1" hangingPunct="1">
              <a:lnSpc>
                <a:spcPct val="80000"/>
              </a:lnSpc>
              <a:buClr>
                <a:srgbClr val="FFC000"/>
              </a:buClr>
              <a:buFontTx/>
              <a:buNone/>
            </a:pPr>
            <a:r>
              <a:rPr lang="en-US" sz="2200" dirty="0" smtClean="0"/>
              <a:t>   EO, Two Principals, Two Parents and one VKS Member to check the kitchens of the Service Providers and food supplied in schools. </a:t>
            </a:r>
          </a:p>
          <a:p>
            <a:pPr lvl="1" algn="just" eaLnBrk="1" hangingPunct="1">
              <a:lnSpc>
                <a:spcPct val="80000"/>
              </a:lnSpc>
              <a:buClr>
                <a:srgbClr val="FFC000"/>
              </a:buClr>
              <a:buFont typeface="Wingdings" pitchFamily="2" charset="2"/>
              <a:buChar char="Ø"/>
            </a:pPr>
            <a:endParaRPr lang="en-US" sz="2200" dirty="0" smtClean="0"/>
          </a:p>
          <a:p>
            <a:pPr lvl="1" algn="just" eaLnBrk="1" hangingPunct="1">
              <a:lnSpc>
                <a:spcPct val="80000"/>
              </a:lnSpc>
              <a:buClr>
                <a:srgbClr val="FFC000"/>
              </a:buClr>
              <a:buFont typeface="Wingdings" pitchFamily="2" charset="2"/>
              <a:buChar char="Ø"/>
            </a:pPr>
            <a:r>
              <a:rPr lang="en-IN" sz="2200" dirty="0" smtClean="0"/>
              <a:t>in case of supplying substandard/contaminated meal to the children, a very prompt action is taken by the </a:t>
            </a:r>
            <a:r>
              <a:rPr lang="en-IN" sz="2200" dirty="0" err="1" smtClean="0"/>
              <a:t>Dte</a:t>
            </a:r>
            <a:r>
              <a:rPr lang="en-IN" sz="2200" dirty="0" smtClean="0"/>
              <a:t>. of Education against the Service Providers such as imposing of penalty/compensation to the children/cancellation of agreement, etc.</a:t>
            </a:r>
            <a:endParaRPr lang="en-US" sz="2200" dirty="0" smtClean="0"/>
          </a:p>
          <a:p>
            <a:pPr lvl="1" algn="just"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lvl="1" algn="just"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lvl="1" algn="just" eaLnBrk="1" hangingPunct="1">
              <a:lnSpc>
                <a:spcPct val="80000"/>
              </a:lnSpc>
            </a:pPr>
            <a:endParaRPr lang="en-US" sz="1800" dirty="0" smtClean="0">
              <a:solidFill>
                <a:schemeClr val="bg1"/>
              </a:solidFill>
            </a:endParaRPr>
          </a:p>
          <a:p>
            <a:pPr eaLnBrk="1" hangingPunct="1"/>
            <a:endParaRPr lang="en-IN" sz="2400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24808-AF2D-4892-A018-498672C65B35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17413" name="Picture 3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/>
          <a:srcRect l="27779" t="13121" r="27777" b="10283"/>
          <a:stretch>
            <a:fillRect/>
          </a:stretch>
        </p:blipFill>
        <p:spPr bwMode="auto">
          <a:xfrm>
            <a:off x="8001000" y="304800"/>
            <a:ext cx="920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itle 3"/>
          <p:cNvSpPr>
            <a:spLocks/>
          </p:cNvSpPr>
          <p:nvPr/>
        </p:nvSpPr>
        <p:spPr bwMode="auto">
          <a:xfrm>
            <a:off x="685800" y="64008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eaLnBrk="0" hangingPunct="0"/>
            <a:endParaRPr lang="en-US" sz="1400">
              <a:latin typeface="Franklin Gothic Book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0EBAFC5-6BFF-4F17-8F75-A6BBF65CEEF9}" type="datetime1">
              <a:rPr lang="en-US"/>
              <a:pPr>
                <a:defRPr/>
              </a:pPr>
              <a:t>13-Jun-18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Mid Day Meal, GNCT of Delhi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12140</TotalTime>
  <Words>1075</Words>
  <Application>Microsoft Office PowerPoint</Application>
  <PresentationFormat>On-screen Show (4:3)</PresentationFormat>
  <Paragraphs>268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Foundry</vt:lpstr>
      <vt:lpstr>PowerPoint Presentation</vt:lpstr>
      <vt:lpstr>PowerPoint Presentation</vt:lpstr>
      <vt:lpstr>STRUCTURE OF THE PRESENTATION:</vt:lpstr>
      <vt:lpstr>INTRODUCTION / BACKGROUND :</vt:lpstr>
      <vt:lpstr>Enrolment ___________________________________________________________________________________</vt:lpstr>
      <vt:lpstr>Financial Norms (MHRD)</vt:lpstr>
      <vt:lpstr>Menu of MDM</vt:lpstr>
      <vt:lpstr>Monitoring:</vt:lpstr>
      <vt:lpstr>Monitoring:</vt:lpstr>
      <vt:lpstr>Action Taken:</vt:lpstr>
      <vt:lpstr>New initiatives:</vt:lpstr>
      <vt:lpstr>New initiatives: (2)</vt:lpstr>
      <vt:lpstr>New initiatives: (03)</vt:lpstr>
      <vt:lpstr>Achievement:</vt:lpstr>
      <vt:lpstr>Achievement:</vt:lpstr>
      <vt:lpstr>New Proposals to supplement Mid Day Meal:</vt:lpstr>
      <vt:lpstr>    Expenditure Review 2017-18 (Primary and Upper Primary) (Component wise included unspent of 2016-17)</vt:lpstr>
      <vt:lpstr>Budget Provision for 2018-19 (Primary &amp; Upper Primary)  __________________________________________________________________________________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1948</cp:revision>
  <cp:lastPrinted>1601-01-01T00:00:00Z</cp:lastPrinted>
  <dcterms:created xsi:type="dcterms:W3CDTF">1601-01-01T00:00:00Z</dcterms:created>
  <dcterms:modified xsi:type="dcterms:W3CDTF">2018-06-13T09:43:20Z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